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075"/>
    <a:srgbClr val="FFFFFF"/>
    <a:srgbClr val="005FBF"/>
    <a:srgbClr val="CA498F"/>
    <a:srgbClr val="41B6E6"/>
    <a:srgbClr val="AACF33"/>
    <a:srgbClr val="0D86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1"/>
  </p:normalViewPr>
  <p:slideViewPr>
    <p:cSldViewPr>
      <p:cViewPr varScale="1">
        <p:scale>
          <a:sx n="39" d="100"/>
          <a:sy n="39" d="100"/>
        </p:scale>
        <p:origin x="740" y="4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1F04B-C8C6-9D45-B1A6-46057E2ECD18}" type="datetimeFigureOut">
              <a:rPr lang="en-US" smtClean="0"/>
              <a:t>5/16/2025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71FF8-18B3-9E4A-8230-F6F630E303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95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168" y="20878"/>
            <a:ext cx="8305019" cy="11317184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 dirty="0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13505726" y="8191633"/>
            <a:ext cx="5081270" cy="3117215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6555824" y="0"/>
            <a:ext cx="4318000" cy="2501265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6877317" y="7942642"/>
            <a:ext cx="2686050" cy="2632710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79133" y="634233"/>
            <a:ext cx="4388331" cy="1571131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66250" y="3521075"/>
            <a:ext cx="9829800" cy="3117215"/>
          </a:xfrm>
          <a:prstGeom prst="rect">
            <a:avLst/>
          </a:prstGeom>
        </p:spPr>
        <p:txBody>
          <a:bodyPr/>
          <a:lstStyle>
            <a:lvl1pPr>
              <a:defRPr sz="9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66250" y="6784432"/>
            <a:ext cx="9829800" cy="1689644"/>
          </a:xfrm>
          <a:prstGeom prst="rect">
            <a:avLst/>
          </a:prstGeom>
        </p:spPr>
        <p:txBody>
          <a:bodyPr/>
          <a:lstStyle>
            <a:lvl1pPr>
              <a:defRPr sz="5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005" y="9286314"/>
            <a:ext cx="2620372" cy="13837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806218" y="10061411"/>
            <a:ext cx="3489334" cy="5048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150" b="1" spc="-20" dirty="0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3150" dirty="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11029872" y="0"/>
            <a:ext cx="9074785" cy="5645785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6217" y="3482703"/>
            <a:ext cx="12598633" cy="3117215"/>
          </a:xfrm>
          <a:prstGeom prst="rect">
            <a:avLst/>
          </a:prstGeom>
        </p:spPr>
        <p:txBody>
          <a:bodyPr/>
          <a:lstStyle>
            <a:lvl1pPr>
              <a:defRPr sz="9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217" y="6836773"/>
            <a:ext cx="12598633" cy="1689644"/>
          </a:xfrm>
          <a:prstGeom prst="rect">
            <a:avLst/>
          </a:prstGeom>
        </p:spPr>
        <p:txBody>
          <a:bodyPr/>
          <a:lstStyle>
            <a:lvl1pPr>
              <a:defRPr sz="5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13252111" y="6119495"/>
            <a:ext cx="6851989" cy="5189220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919450" y="8550275"/>
            <a:ext cx="3425294" cy="2007009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16308845" y="6035675"/>
            <a:ext cx="3795255" cy="47625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16056457" y="-1"/>
            <a:ext cx="4047643" cy="401637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381448" y="731791"/>
            <a:ext cx="2520952" cy="2575995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414722" y="731792"/>
            <a:ext cx="8746163" cy="9875884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5556" y="2385345"/>
            <a:ext cx="8149694" cy="4336129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5556" y="8474075"/>
            <a:ext cx="3425294" cy="20070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5250" y="6241429"/>
            <a:ext cx="4232062" cy="4336129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995650" y="473075"/>
            <a:ext cx="2959100" cy="2667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6555913"/>
            <a:ext cx="6270986" cy="4752802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5556" y="2385345"/>
            <a:ext cx="8149694" cy="4336129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414722" y="731792"/>
            <a:ext cx="8746163" cy="9875884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5556" y="8474075"/>
            <a:ext cx="3425294" cy="200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28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9066551" y="-1"/>
            <a:ext cx="3048000" cy="2454276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2098183" y="10486493"/>
            <a:ext cx="17221200" cy="425981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15614650" y="6950075"/>
            <a:ext cx="4489450" cy="4359275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701463" y="0"/>
            <a:ext cx="8402637" cy="1130935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377972" y="10177394"/>
            <a:ext cx="2031784" cy="735081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8051" y="3663221"/>
            <a:ext cx="8605500" cy="6823271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8050" y="2088771"/>
            <a:ext cx="8605501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2098183" y="10486493"/>
            <a:ext cx="17221200" cy="425981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377972" y="10177394"/>
            <a:ext cx="2031784" cy="735081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8550" y="2088771"/>
            <a:ext cx="8000999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42953" y="2088771"/>
            <a:ext cx="8015402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08051" y="3663221"/>
            <a:ext cx="8000999" cy="772254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8051" y="4590024"/>
            <a:ext cx="7995900" cy="4700661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62455" y="3663221"/>
            <a:ext cx="7995900" cy="772254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62455" y="4590024"/>
            <a:ext cx="7995900" cy="4700661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14664873" y="0"/>
            <a:ext cx="5439228" cy="768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0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5665" y="7187356"/>
            <a:ext cx="2444050" cy="239467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77744" y="6166201"/>
            <a:ext cx="2444050" cy="25041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377973" y="168276"/>
            <a:ext cx="3787582" cy="3834338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36650" y="930275"/>
            <a:ext cx="7463979" cy="8428083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2098183" y="10486493"/>
            <a:ext cx="17221200" cy="425981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377972" y="10177394"/>
            <a:ext cx="2031784" cy="735081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42953" y="2088771"/>
            <a:ext cx="6818995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14664873" y="0"/>
            <a:ext cx="5439228" cy="768392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42953" y="3663221"/>
            <a:ext cx="8605500" cy="6823271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6800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2098183" y="10486493"/>
            <a:ext cx="17221200" cy="425981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90055" y="3663221"/>
            <a:ext cx="13524595" cy="772254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4954" y="4590024"/>
            <a:ext cx="13524595" cy="4700661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377972" y="10177394"/>
            <a:ext cx="2031784" cy="735081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0553" y="2088771"/>
            <a:ext cx="13524595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14664873" y="0"/>
            <a:ext cx="5439228" cy="768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2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2098183" y="10486493"/>
            <a:ext cx="17221200" cy="425981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377972" y="10177394"/>
            <a:ext cx="2031784" cy="735081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90055" y="3663221"/>
            <a:ext cx="13524595" cy="772254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4954" y="4590024"/>
            <a:ext cx="13524595" cy="4700661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70553" y="2088771"/>
            <a:ext cx="13524595" cy="1375482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14395451" y="-1"/>
            <a:ext cx="5708650" cy="588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8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5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5306" y="4079906"/>
            <a:ext cx="13681520" cy="1600199"/>
          </a:xfrm>
          <a:ln>
            <a:noFill/>
          </a:ln>
        </p:spPr>
        <p:txBody>
          <a:bodyPr/>
          <a:lstStyle/>
          <a:p>
            <a:r>
              <a:rPr lang="en-US" sz="4800" dirty="0">
                <a:solidFill>
                  <a:srgbClr val="005FBF"/>
                </a:solidFill>
              </a:rPr>
              <a:t>Faster Diagnosis, Operational Performance </a:t>
            </a:r>
          </a:p>
          <a:p>
            <a:pPr algn="ctr"/>
            <a:r>
              <a:rPr lang="en-US" sz="4800" dirty="0">
                <a:solidFill>
                  <a:srgbClr val="005FBF"/>
                </a:solidFill>
              </a:rPr>
              <a:t>&amp; Treatment Variation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795730-E0FA-AC90-22D4-AFDB78E1C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93029" y="6590779"/>
            <a:ext cx="15079902" cy="1689644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CA498F"/>
                </a:solidFill>
              </a:rPr>
              <a:t>Prepared by: Lisa Galligan-Dawson, Director of Performance</a:t>
            </a:r>
          </a:p>
          <a:p>
            <a:pPr algn="l"/>
            <a:r>
              <a:rPr lang="en-US" sz="3600" dirty="0">
                <a:solidFill>
                  <a:srgbClr val="CA498F"/>
                </a:solidFill>
              </a:rPr>
              <a:t>Presented by: Sarah Hulme, Operational Performance Delivery Lead</a:t>
            </a:r>
          </a:p>
          <a:p>
            <a:pPr algn="l"/>
            <a:r>
              <a:rPr lang="en-US" sz="3600" dirty="0">
                <a:solidFill>
                  <a:srgbClr val="CA498F"/>
                </a:solidFill>
              </a:rPr>
              <a:t>19.05.25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572405E-A52A-9594-C024-BBF8C17CA575}"/>
              </a:ext>
            </a:extLst>
          </p:cNvPr>
          <p:cNvSpPr txBox="1"/>
          <p:nvPr/>
        </p:nvSpPr>
        <p:spPr>
          <a:xfrm>
            <a:off x="12276450" y="1274255"/>
            <a:ext cx="43924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B2D119"/>
              </a:buClr>
              <a:buSzPct val="120000"/>
            </a:pPr>
            <a:r>
              <a:rPr lang="en-GB" sz="3600" b="1" dirty="0">
                <a:solidFill>
                  <a:srgbClr val="005FBF"/>
                </a:solidFill>
                <a:latin typeface="Arial" pitchFamily="34" charset="0"/>
                <a:cs typeface="Arial" pitchFamily="34" charset="0"/>
              </a:rPr>
              <a:t>“It’s not the 62 days, it’s the </a:t>
            </a:r>
          </a:p>
          <a:p>
            <a:pPr algn="ctr">
              <a:buClr>
                <a:srgbClr val="B2D119"/>
              </a:buClr>
              <a:buSzPct val="120000"/>
            </a:pPr>
            <a:r>
              <a:rPr lang="en-GB" sz="3600" b="1" dirty="0">
                <a:solidFill>
                  <a:srgbClr val="005FBF"/>
                </a:solidFill>
                <a:latin typeface="Arial" pitchFamily="34" charset="0"/>
                <a:cs typeface="Arial" pitchFamily="34" charset="0"/>
              </a:rPr>
              <a:t>61 nights </a:t>
            </a:r>
          </a:p>
          <a:p>
            <a:pPr algn="ctr">
              <a:buClr>
                <a:srgbClr val="B2D119"/>
              </a:buClr>
              <a:buSzPct val="120000"/>
            </a:pPr>
            <a:r>
              <a:rPr lang="en-GB" sz="3600" b="1" dirty="0">
                <a:solidFill>
                  <a:srgbClr val="005FBF"/>
                </a:solidFill>
                <a:latin typeface="Arial" pitchFamily="34" charset="0"/>
                <a:cs typeface="Arial" pitchFamily="34" charset="0"/>
              </a:rPr>
              <a:t>in between”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2EE91C-27EC-A45F-A4F1-ED3904A24503}"/>
              </a:ext>
            </a:extLst>
          </p:cNvPr>
          <p:cNvSpPr txBox="1"/>
          <p:nvPr/>
        </p:nvSpPr>
        <p:spPr>
          <a:xfrm>
            <a:off x="14261303" y="3495116"/>
            <a:ext cx="3600400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Clr>
                <a:srgbClr val="B2D119"/>
              </a:buClr>
              <a:buSzPct val="120000"/>
            </a:pPr>
            <a:r>
              <a:rPr lang="en-GB" sz="1800" dirty="0">
                <a:solidFill>
                  <a:srgbClr val="3F5664"/>
                </a:solidFill>
                <a:latin typeface="Arial" pitchFamily="34" charset="0"/>
                <a:cs typeface="Arial" pitchFamily="34" charset="0"/>
              </a:rPr>
              <a:t>patient to Sir Mike Richards 2018</a:t>
            </a:r>
            <a:endParaRPr lang="en-GB" dirty="0"/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D2118846-A467-A2D8-ED89-7E0AC71B4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299949"/>
              </p:ext>
            </p:extLst>
          </p:nvPr>
        </p:nvGraphicFramePr>
        <p:xfrm>
          <a:off x="960014" y="1919900"/>
          <a:ext cx="11396291" cy="676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6606">
                  <a:extLst>
                    <a:ext uri="{9D8B030D-6E8A-4147-A177-3AD203B41FA5}">
                      <a16:colId xmlns:a16="http://schemas.microsoft.com/office/drawing/2014/main" val="1816758641"/>
                    </a:ext>
                  </a:extLst>
                </a:gridCol>
                <a:gridCol w="2659895">
                  <a:extLst>
                    <a:ext uri="{9D8B030D-6E8A-4147-A177-3AD203B41FA5}">
                      <a16:colId xmlns:a16="http://schemas.microsoft.com/office/drawing/2014/main" val="1472253274"/>
                    </a:ext>
                  </a:extLst>
                </a:gridCol>
                <a:gridCol w="2659895">
                  <a:extLst>
                    <a:ext uri="{9D8B030D-6E8A-4147-A177-3AD203B41FA5}">
                      <a16:colId xmlns:a16="http://schemas.microsoft.com/office/drawing/2014/main" val="2007358605"/>
                    </a:ext>
                  </a:extLst>
                </a:gridCol>
                <a:gridCol w="2659895">
                  <a:extLst>
                    <a:ext uri="{9D8B030D-6E8A-4147-A177-3AD203B41FA5}">
                      <a16:colId xmlns:a16="http://schemas.microsoft.com/office/drawing/2014/main" val="10074506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 dirty="0"/>
                        <a:t>Metric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24/25 Planning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GM (aggregate of Trusts) </a:t>
                      </a: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National Average</a:t>
                      </a:r>
                    </a:p>
                    <a:p>
                      <a:endParaRPr lang="en-GB" sz="32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32514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600" b="1" dirty="0"/>
                        <a:t>28 Day FDS</a:t>
                      </a:r>
                    </a:p>
                    <a:p>
                      <a:endParaRPr lang="en-GB" sz="3600" b="1" dirty="0"/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/>
                        <a:t>77%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rgbClr val="00B050"/>
                          </a:solidFill>
                        </a:rPr>
                        <a:t>80.27% </a:t>
                      </a: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chemeClr val="tx1"/>
                          </a:solidFill>
                        </a:rPr>
                        <a:t>78.93%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08899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3600" b="1" dirty="0"/>
                        <a:t>62 Day RTT (85%)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/>
                        <a:t>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rgbClr val="00B050"/>
                          </a:solidFill>
                        </a:rPr>
                        <a:t>71.63%</a:t>
                      </a:r>
                    </a:p>
                    <a:p>
                      <a:endParaRPr lang="en-GB" sz="3600" b="1" dirty="0"/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chemeClr val="tx1"/>
                          </a:solidFill>
                        </a:rPr>
                        <a:t>71.38%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31374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600" b="1" dirty="0"/>
                        <a:t>31 Day DTT (96%)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chemeClr val="tx1"/>
                          </a:solidFill>
                        </a:rPr>
                        <a:t>95.55% </a:t>
                      </a: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>
                          <a:solidFill>
                            <a:schemeClr val="tx1"/>
                          </a:solidFill>
                        </a:rPr>
                        <a:t>91.42%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269214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BDEAD49-4435-0BEA-AFC9-A8795BD15791}"/>
              </a:ext>
            </a:extLst>
          </p:cNvPr>
          <p:cNvSpPr txBox="1"/>
          <p:nvPr/>
        </p:nvSpPr>
        <p:spPr>
          <a:xfrm>
            <a:off x="979042" y="538320"/>
            <a:ext cx="117985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BF0075"/>
                </a:solidFill>
              </a:rPr>
              <a:t>Cancer Waiting Times Headline Comparator (March 25)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FDD28B-B224-B5AE-61DA-D503769FB4B0}"/>
              </a:ext>
            </a:extLst>
          </p:cNvPr>
          <p:cNvSpPr/>
          <p:nvPr/>
        </p:nvSpPr>
        <p:spPr>
          <a:xfrm>
            <a:off x="13076386" y="5377860"/>
            <a:ext cx="4752528" cy="47350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Devil is in the Detail</a:t>
            </a:r>
          </a:p>
        </p:txBody>
      </p:sp>
    </p:spTree>
    <p:extLst>
      <p:ext uri="{BB962C8B-B14F-4D97-AF65-F5344CB8AC3E}">
        <p14:creationId xmlns:p14="http://schemas.microsoft.com/office/powerpoint/2010/main" val="2876666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 GMC ppt template</Template>
  <TotalTime>5985</TotalTime>
  <Words>109</Words>
  <Application>Microsoft Office PowerPoint</Application>
  <PresentationFormat>Custom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The Christie NHS Foundation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GALLIGAN-DAWSON, Lisa (THE CHRISTIE NHS FOUNDATION TRUST)</dc:creator>
  <cp:lastModifiedBy>Galligandawson Lisa (RBV) NHS Christie Tr</cp:lastModifiedBy>
  <cp:revision>16</cp:revision>
  <dcterms:created xsi:type="dcterms:W3CDTF">2023-07-16T15:25:16Z</dcterms:created>
  <dcterms:modified xsi:type="dcterms:W3CDTF">2025-05-16T04:24:27Z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2023-05-04T00:00:00Z</vt:filetime>
  </property>
  <property fmtid="{D5CDD505-2E9C-101B-9397-08002B2CF9AE}" pid="3" name="Creator">
    <vt:lpwstr>Adobe Illustrator 26.4 (Macintosh)</vt:lpwstr>
  </property>
  <property fmtid="{D5CDD505-2E9C-101B-9397-08002B2CF9AE}" pid="4" name="LastSaved">
    <vt:filetime>2023-05-15T00:00:00Z</vt:filetime>
  </property>
  <property fmtid="{D5CDD505-2E9C-101B-9397-08002B2CF9AE}" pid="5" name="Producer">
    <vt:lpwstr>Adobe PDF library 16.07</vt:lpwstr>
  </property>
</Properties>
</file>